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323" r:id="rId3"/>
    <p:sldId id="272" r:id="rId4"/>
    <p:sldId id="258" r:id="rId5"/>
    <p:sldId id="326" r:id="rId6"/>
    <p:sldId id="327" r:id="rId7"/>
    <p:sldId id="328" r:id="rId8"/>
    <p:sldId id="329" r:id="rId9"/>
    <p:sldId id="330" r:id="rId10"/>
    <p:sldId id="331" r:id="rId11"/>
    <p:sldId id="332" r:id="rId12"/>
    <p:sldId id="333" r:id="rId13"/>
    <p:sldId id="334" r:id="rId14"/>
    <p:sldId id="335" r:id="rId15"/>
    <p:sldId id="338" r:id="rId16"/>
    <p:sldId id="337" r:id="rId17"/>
    <p:sldId id="336" r:id="rId1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E2FF"/>
    <a:srgbClr val="AFBAFF"/>
    <a:srgbClr val="D9DEFF"/>
    <a:srgbClr val="EFF1FF"/>
    <a:srgbClr val="7385FF"/>
    <a:srgbClr val="2C3DEC"/>
    <a:srgbClr val="D1D1D1"/>
    <a:srgbClr val="7393B3"/>
    <a:srgbClr val="282CB5"/>
    <a:srgbClr val="0F4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0" autoAdjust="0"/>
    <p:restoredTop sz="81182" autoAdjust="0"/>
  </p:normalViewPr>
  <p:slideViewPr>
    <p:cSldViewPr snapToGrid="0">
      <p:cViewPr varScale="1">
        <p:scale>
          <a:sx n="91" d="100"/>
          <a:sy n="91" d="100"/>
        </p:scale>
        <p:origin x="747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e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17F7A-8363-41D9-9DBC-DF1C044FAB82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53C5E-CAD2-46AE-BEEB-9E7C6430E19A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55582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66254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65739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Recursion through tree nodes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Recursive Problem Solving</a:t>
            </a:r>
            <a:endParaRPr lang="en-US" b="0" i="0" dirty="0">
              <a:solidFill>
                <a:schemeClr val="bg2">
                  <a:lumMod val="9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Problem Decomposition: Breaking down complex tasks into smaller, manageable sub-tasks. This principle is fundamental in both planning problems and hierarchical task networks (HTNs) in AI.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Search Algorithms: Recursion is often used in depth-first search (DFS) algorithms, which are pivotal in traversing state spaces in AI.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Divide and conquer; parallel processing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State Space Representation: In the Towers of Hanoi problem, each configuration of disks on pegs represents a "state“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0" i="0" dirty="0">
              <a:solidFill>
                <a:srgbClr val="181A1B"/>
              </a:solidFill>
              <a:effectLst/>
              <a:latin typeface="JetBrains San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b="0" i="0" dirty="0">
              <a:solidFill>
                <a:srgbClr val="181A1B"/>
              </a:solidFill>
              <a:effectLst/>
              <a:latin typeface="JetBrains San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State Space Search: Many AI problems, including those solved by LLMs, can be framed as searching through a state space. Techniques such as breadth-first search (BFS), DFS, and A* search are grounded in understanding states and transitions between them.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Constraint Satisfaction Problems (CSPs)**: Representing problems as sets of variable constraints is similar to representing the state and rules of disk moves in the Towers of Hanoi.</a:t>
            </a:r>
            <a:endParaRPr lang="LID4096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Scalability Analysis: In AI, understanding how problems scale and managing computational resources accordingly is crucial. Techniques from the analysis of the Towers of Hanoi help in modeling and expectation management of algorithm performance.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Exploration vs Exploitation: Balancing exploration and exploitation strategies is foundational in reinforcement learning, where the growth of possible states must be managed effectively.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181A1B"/>
              </a:solidFill>
              <a:effectLst/>
              <a:latin typeface="JetBrains San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Cognitive and Learning Models The cognitive processes involved in solving Towers of Hanoi are similar to those used in certain AI and learning models: - Hierarchical Reinforcement Learning (HRL): Tasks are broken down into smaller sub-tasks, akin to moving smaller stacks of disks before larger ones. - Skill Acquisition and Transfer Learning: The process of learning a recursive task and generalizing it to solve larger instances can be mapped to how models learn and transfer knowledge to new domains. ### Applications in LLMs: Large Language Models (LLMs) such as GPT-3 leverage these concepts predominantly in their training and inference stages: - Understanding and generating structured text: Whether decomposing sentences or constructing logical sequences, LLMs utilize principles of recursion and hierarchical structuring. - Efficient computation: Techniques like </a:t>
            </a:r>
            <a:r>
              <a:rPr lang="en-US" b="0" i="0" dirty="0" err="1">
                <a:solidFill>
                  <a:srgbClr val="181A1B"/>
                </a:solidFill>
                <a:effectLst/>
                <a:latin typeface="JetBrains Sans"/>
              </a:rPr>
              <a:t>memoization</a:t>
            </a:r>
            <a:r>
              <a:rPr lang="en-US" b="0" i="0" dirty="0">
                <a:solidFill>
                  <a:srgbClr val="181A1B"/>
                </a:solidFill>
                <a:effectLst/>
                <a:latin typeface="JetBrains Sans"/>
              </a:rPr>
              <a:t> can enhance the efficiency of generating responses by caching previous computations. While the exact recursive algorithm of Towers of Hanoi may not be directly used, the problem-solving principles from it continue to inspire and inform advanced AI methods and applications.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10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65305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Expert system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Depth-first search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Breadth-first search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Backtracking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Warnsdorff’s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algorithm</a:t>
            </a:r>
            <a:endParaRPr lang="LID4096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  <a:p>
            <a:endParaRPr lang="en-US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inter-regular"/>
            </a:endParaRPr>
          </a:p>
          <a:p>
            <a:endParaRPr lang="en-US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inter-regular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regular"/>
              </a:rPr>
              <a:t>The problem can be solved using several different algorithms, including </a:t>
            </a:r>
            <a:r>
              <a:rPr lang="en-US" b="1" i="1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bold"/>
              </a:rPr>
              <a:t>depth-first search, breadth-first search, and backtracking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regular"/>
              </a:rPr>
              <a:t>. The most famous algorithm used to solve the Knight's Tour problem is </a:t>
            </a:r>
            <a:r>
              <a:rPr lang="en-US" b="1" i="1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bold"/>
              </a:rPr>
              <a:t>Warnsdorff's</a:t>
            </a:r>
            <a:r>
              <a:rPr lang="en-US" b="1" i="1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bold"/>
              </a:rPr>
              <a:t> algorithm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regular"/>
              </a:rPr>
              <a:t>, which is based on the principle that the knight should always move to the square with the least number of available moves.</a:t>
            </a:r>
          </a:p>
          <a:p>
            <a:endParaRPr lang="en-US" b="0" i="0" dirty="0">
              <a:solidFill>
                <a:srgbClr val="333333"/>
              </a:solidFill>
              <a:effectLst/>
              <a:highlight>
                <a:srgbClr val="FFFFFF"/>
              </a:highlight>
              <a:latin typeface="inter-regular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inter-regular"/>
              </a:rPr>
              <a:t>This is on the C64 an expert system where all the correct moves (the expertise) are in the data</a:t>
            </a:r>
            <a:endParaRPr lang="LID4096" dirty="0"/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29076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16284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16269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20268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953C5E-CAD2-46AE-BEEB-9E7C6430E19A}" type="slidenum">
              <a:rPr lang="LID4096" smtClean="0"/>
              <a:t>16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6154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29F18-BCEC-2FF4-4632-4CD169FF1A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6FB01-FCA0-A102-28F1-4CFDFB23E3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BC0737-DF21-AD4D-FA8B-5EC3F5D53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B69F1-040F-AF45-0858-857ADF63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9F7B2-7E7D-4B97-60EB-961768525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33984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D5C98-39D9-38A6-0E8E-31058E2E4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506AEA-20FF-35FD-8DFA-761C85BA6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B0E9E-5C74-82D0-BB43-C321E0E8B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E1A18-6CA3-030D-B087-A380EE51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F8B99-4352-2A06-E791-F13F09C7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09524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C92C30-6568-5336-A9B4-C84EF3DBC2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2CA7D8-4316-D816-090B-7B2515912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6CDB5-2AFF-470C-5843-AEBFCC596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E4AF2-90A4-0E19-C4D6-B2B8DEFA7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E4-2A06-3E08-D3D6-367D4CB83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023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odore 64 W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928780C8-7426-4385-DEB0-BB693194F6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6582" y="840776"/>
            <a:ext cx="10552793" cy="5176448"/>
          </a:xfrm>
          <a:prstGeom prst="rect">
            <a:avLst/>
          </a:prstGeom>
        </p:spPr>
        <p:txBody>
          <a:bodyPr wrap="none"/>
          <a:lstStyle>
            <a:lvl1pPr marL="0" indent="0">
              <a:lnSpc>
                <a:spcPct val="88000"/>
              </a:lnSpc>
              <a:spcBef>
                <a:spcPts val="0"/>
              </a:spcBef>
              <a:buNone/>
              <a:defRPr sz="1500" baseline="0">
                <a:solidFill>
                  <a:srgbClr val="7385FF"/>
                </a:solidFill>
                <a:latin typeface="C64 Pro Mono" panose="02010609060202080101" pitchFamily="49" charset="77"/>
              </a:defRPr>
            </a:lvl1pPr>
          </a:lstStyle>
          <a:p>
            <a:pPr lvl="0"/>
            <a:r>
              <a:rPr lang="en-US" dirty="0"/>
              <a:t>Û123456789012345678901234567890123456789012345678901Û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/>
              <a:t>4</a:t>
            </a:r>
          </a:p>
          <a:p>
            <a:pPr lvl="0"/>
            <a:r>
              <a:rPr lang="en-US" dirty="0"/>
              <a:t>5</a:t>
            </a:r>
          </a:p>
          <a:p>
            <a:pPr lvl="0"/>
            <a:r>
              <a:rPr lang="en-US" dirty="0"/>
              <a:t>6</a:t>
            </a:r>
          </a:p>
          <a:p>
            <a:pPr lvl="0"/>
            <a:r>
              <a:rPr lang="en-US" dirty="0"/>
              <a:t>7</a:t>
            </a:r>
          </a:p>
          <a:p>
            <a:pPr lvl="0"/>
            <a:r>
              <a:rPr lang="en-US" dirty="0"/>
              <a:t>8</a:t>
            </a:r>
          </a:p>
          <a:p>
            <a:pPr lvl="0"/>
            <a:r>
              <a:rPr lang="en-US" dirty="0"/>
              <a:t>9</a:t>
            </a:r>
          </a:p>
          <a:p>
            <a:pPr lvl="0"/>
            <a:r>
              <a:rPr lang="en-US" dirty="0"/>
              <a:t>0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/>
              <a:t>4</a:t>
            </a:r>
          </a:p>
          <a:p>
            <a:pPr lvl="0"/>
            <a:r>
              <a:rPr lang="en-US" dirty="0"/>
              <a:t>5</a:t>
            </a:r>
          </a:p>
          <a:p>
            <a:pPr lvl="0"/>
            <a:r>
              <a:rPr lang="en-US" dirty="0"/>
              <a:t>6</a:t>
            </a:r>
          </a:p>
          <a:p>
            <a:pPr lvl="0"/>
            <a:r>
              <a:rPr lang="en-US" dirty="0"/>
              <a:t>7</a:t>
            </a:r>
          </a:p>
          <a:p>
            <a:pPr lvl="0"/>
            <a:r>
              <a:rPr lang="en-US" dirty="0"/>
              <a:t>8</a:t>
            </a:r>
          </a:p>
          <a:p>
            <a:pPr lvl="0"/>
            <a:r>
              <a:rPr lang="en-US" dirty="0"/>
              <a:t>9</a:t>
            </a:r>
          </a:p>
          <a:p>
            <a:pPr lvl="0"/>
            <a:r>
              <a:rPr lang="en-US" dirty="0"/>
              <a:t>0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 err="1"/>
              <a:t>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9191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odore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E243F1D-FFEE-3B1B-08C5-94BC102943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7100" y="844550"/>
            <a:ext cx="7788663" cy="5176448"/>
          </a:xfrm>
          <a:prstGeom prst="rect">
            <a:avLst/>
          </a:prstGeom>
        </p:spPr>
        <p:txBody>
          <a:bodyPr wrap="none"/>
          <a:lstStyle>
            <a:lvl1pPr marL="0" indent="0">
              <a:lnSpc>
                <a:spcPct val="88000"/>
              </a:lnSpc>
              <a:spcBef>
                <a:spcPts val="0"/>
              </a:spcBef>
              <a:buNone/>
              <a:defRPr sz="1500" baseline="0">
                <a:solidFill>
                  <a:srgbClr val="7385FF"/>
                </a:solidFill>
                <a:latin typeface="C64 Pro Mono" panose="02010609060202080101" pitchFamily="49" charset="77"/>
              </a:defRPr>
            </a:lvl1pPr>
          </a:lstStyle>
          <a:p>
            <a:pPr lvl="0"/>
            <a:r>
              <a:rPr lang="en-US" dirty="0"/>
              <a:t>Û12345678901234567890123456789012345678Û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/>
              <a:t>4</a:t>
            </a:r>
          </a:p>
          <a:p>
            <a:pPr lvl="0"/>
            <a:r>
              <a:rPr lang="en-US" dirty="0"/>
              <a:t>5</a:t>
            </a:r>
          </a:p>
          <a:p>
            <a:pPr lvl="0"/>
            <a:r>
              <a:rPr lang="en-US" dirty="0"/>
              <a:t>6</a:t>
            </a:r>
          </a:p>
          <a:p>
            <a:pPr lvl="0"/>
            <a:r>
              <a:rPr lang="en-US" dirty="0"/>
              <a:t>7</a:t>
            </a:r>
          </a:p>
          <a:p>
            <a:pPr lvl="0"/>
            <a:r>
              <a:rPr lang="en-US" dirty="0"/>
              <a:t>8</a:t>
            </a:r>
          </a:p>
          <a:p>
            <a:pPr lvl="0"/>
            <a:r>
              <a:rPr lang="en-US" dirty="0"/>
              <a:t>9</a:t>
            </a:r>
          </a:p>
          <a:p>
            <a:pPr lvl="0"/>
            <a:r>
              <a:rPr lang="en-US" dirty="0"/>
              <a:t>0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/>
              <a:t>4</a:t>
            </a:r>
          </a:p>
          <a:p>
            <a:pPr lvl="0"/>
            <a:r>
              <a:rPr lang="en-US" dirty="0"/>
              <a:t>5</a:t>
            </a:r>
          </a:p>
          <a:p>
            <a:pPr lvl="0"/>
            <a:r>
              <a:rPr lang="en-US" dirty="0"/>
              <a:t>6</a:t>
            </a:r>
          </a:p>
          <a:p>
            <a:pPr lvl="0"/>
            <a:r>
              <a:rPr lang="en-US" dirty="0"/>
              <a:t>7</a:t>
            </a:r>
          </a:p>
          <a:p>
            <a:pPr lvl="0"/>
            <a:r>
              <a:rPr lang="en-US" dirty="0"/>
              <a:t>8</a:t>
            </a:r>
          </a:p>
          <a:p>
            <a:pPr lvl="0"/>
            <a:r>
              <a:rPr lang="en-US" dirty="0"/>
              <a:t>9</a:t>
            </a:r>
          </a:p>
          <a:p>
            <a:pPr lvl="0"/>
            <a:r>
              <a:rPr lang="en-US" dirty="0"/>
              <a:t>0</a:t>
            </a:r>
          </a:p>
          <a:p>
            <a:pPr lvl="0"/>
            <a:r>
              <a:rPr lang="en-US" dirty="0"/>
              <a:t>1</a:t>
            </a:r>
          </a:p>
          <a:p>
            <a:pPr lvl="0"/>
            <a:r>
              <a:rPr lang="en-US" dirty="0"/>
              <a:t>2</a:t>
            </a:r>
          </a:p>
          <a:p>
            <a:pPr lvl="0"/>
            <a:r>
              <a:rPr lang="en-US" dirty="0"/>
              <a:t>3</a:t>
            </a:r>
          </a:p>
          <a:p>
            <a:pPr lvl="0"/>
            <a:r>
              <a:rPr lang="en-US" dirty="0" err="1"/>
              <a:t>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645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5987-C0BC-539E-EE72-DF14D8AF7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EFDA7-A0CC-E048-0BF5-5023960F7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F39B3-2245-3C80-77D4-8B35FE3E2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FAF2F-868B-2F59-C799-236DB419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15729-6ED5-5862-69FC-E1088A092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81368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7A07-6FA0-F216-0067-94F76FF6D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7B86C-A9E3-5AE3-EE92-D0964825A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F4A8A-DCE6-7972-7135-A4135AA4C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24BA3-5097-A3A2-DA13-CBFEFA9BC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B4756-C1C0-DA30-7BB6-DE1DE698B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87755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A5148-519C-C342-0A9A-F10388F6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C0E10-84FE-75B4-A95E-675096AB1D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05506-4242-09B9-0F0A-129EA00579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6E326-5F61-5206-8783-080856DCC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A86D29-72C7-AED1-D8B0-A2B6AA28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D0A4E-521D-B968-D4B0-775451CF3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78537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2CCE-9DA3-D72F-34E0-2FF74DCC7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0A115-2D28-F835-A6DA-E9E0CE65D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3BE3D-1615-06B3-D595-B569DFCBA4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D83BE-2BA4-98CC-DAFB-6EC35DBF1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E55E8D-D48D-0782-8A15-A04C986FAB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F5629E-CF6A-4373-DD1F-7B5B4BF91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362079-0F8D-83D6-C435-49A10EC5E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ABEC3-A1B9-B07F-89EC-B6BD1E481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13595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CAD32-0B76-574C-0D90-63734DDDE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8F8A19-4A02-453E-5E78-0B645A534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754EAD-7CA1-0B84-FBAD-37E96DCB7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12E67B-F0A7-31DA-C905-1CE2D71E6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19953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1B50C0-D166-DA43-3B67-49EDF6DF0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0C523A-1AF8-DEC9-F654-9D9776E31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5F58B-3940-4073-6C79-1B64099A1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73902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8B717-A9DA-C8FA-2F02-FB1627B87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A3FBF-2606-3164-A1A3-6556A59F4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4E0784-F035-9364-90D9-1CADD82D46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707D8-50DE-5BD4-9D34-D3CCC8836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D09AE-81F0-B2DD-3229-9D0C459C8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4FA4A-00FB-D5BB-CE51-0FFB30DE1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94421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7425-258E-B6A9-1CA1-35647292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CD4AD7-C5CA-6DA4-F5A7-5E7C79D809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052651-3637-29AC-48A5-4A02941FC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AC58A2-3AC5-6A64-5462-DFD691EA6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C8980D-6C45-8FA2-0811-43A2048FB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07FC6-F2F9-D908-C7B6-660D63C03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6664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BE5E23-7D5D-D6C1-AFD2-C2CBA384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35E31-832D-8A09-8866-061371574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C39C9-06E4-3DEE-5CA5-A5C9709103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C4DF09-8C70-4133-80FD-80340671F73A}" type="datetimeFigureOut">
              <a:rPr lang="LID4096" smtClean="0"/>
              <a:t>09/17/2024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AADB7-0EF1-00CA-F213-386989452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5EE9E-914B-1B8F-7403-D94963C0FE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687410-944C-49D2-9790-465A1D23765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7510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22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rachel@rachelappel.co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youtube.com/watch?v=5PygDf6E94o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38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DE704E7-8769-E486-CA65-F147A45AAF66}"/>
              </a:ext>
            </a:extLst>
          </p:cNvPr>
          <p:cNvSpPr/>
          <p:nvPr/>
        </p:nvSpPr>
        <p:spPr>
          <a:xfrm>
            <a:off x="964945" y="776551"/>
            <a:ext cx="10380048" cy="5334766"/>
          </a:xfrm>
          <a:prstGeom prst="rect">
            <a:avLst/>
          </a:prstGeom>
          <a:solidFill>
            <a:srgbClr val="2C3DEC"/>
          </a:solidFill>
          <a:ln>
            <a:solidFill>
              <a:srgbClr val="2C3D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C0CDB0-B1A5-4FB5-F0F7-3E7B3167FAF2}"/>
              </a:ext>
            </a:extLst>
          </p:cNvPr>
          <p:cNvSpPr txBox="1"/>
          <p:nvPr/>
        </p:nvSpPr>
        <p:spPr>
          <a:xfrm>
            <a:off x="964945" y="823108"/>
            <a:ext cx="103340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7385FF"/>
                </a:solidFill>
                <a:effectLst/>
                <a:uLnTx/>
                <a:uFillTx/>
                <a:latin typeface="C64 Pro Mono" panose="02010609060202080101" pitchFamily="49" charset="77"/>
                <a:ea typeface="+mn-ea"/>
                <a:cs typeface="+mn-cs"/>
              </a:rPr>
              <a:t>**** COMMODORE 64 BASIC V2 ****</a:t>
            </a:r>
          </a:p>
          <a:p>
            <a:pPr marL="0" marR="0" lvl="0" indent="0" algn="l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7385FF"/>
              </a:solidFill>
              <a:effectLst/>
              <a:uLnTx/>
              <a:uFillTx/>
              <a:latin typeface="C64 Pro Mono" panose="02010609060202080101" pitchFamily="49" charset="77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7385FF"/>
                </a:solidFill>
                <a:effectLst/>
                <a:uLnTx/>
                <a:uFillTx/>
                <a:latin typeface="C64 Pro Mono" panose="02010609060202080101" pitchFamily="49" charset="77"/>
                <a:ea typeface="+mn-ea"/>
                <a:cs typeface="+mn-cs"/>
              </a:rPr>
              <a:t> 64K RAM SYSTEM  38911 BASIC BYTES FREE</a:t>
            </a:r>
          </a:p>
          <a:p>
            <a:pPr marL="0" marR="0" lvl="0" indent="0" algn="l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500" b="0" i="0" u="none" strike="noStrike" kern="1200" cap="none" spc="0" normalizeH="0" baseline="0" noProof="0" dirty="0">
              <a:ln>
                <a:noFill/>
              </a:ln>
              <a:solidFill>
                <a:srgbClr val="7385FF"/>
              </a:solidFill>
              <a:effectLst/>
              <a:uLnTx/>
              <a:uFillTx/>
              <a:latin typeface="C64 Pro Mono" panose="02010609060202080101" pitchFamily="49" charset="77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7385FF"/>
                </a:solidFill>
                <a:effectLst/>
                <a:uLnTx/>
                <a:uFillTx/>
                <a:latin typeface="C64 Pro Mono" panose="02010609060202080101" pitchFamily="49" charset="77"/>
                <a:ea typeface="+mn-ea"/>
                <a:cs typeface="+mn-cs"/>
              </a:rPr>
              <a:t>READY.</a:t>
            </a:r>
            <a:endParaRPr lang="LID4096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5E99E0-B47F-B3A4-AAC2-B9035B85F36D}"/>
              </a:ext>
            </a:extLst>
          </p:cNvPr>
          <p:cNvSpPr txBox="1"/>
          <p:nvPr/>
        </p:nvSpPr>
        <p:spPr>
          <a:xfrm>
            <a:off x="1310333" y="2537806"/>
            <a:ext cx="9576694" cy="2367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DDE2FF"/>
                </a:solidFill>
                <a:effectLst/>
                <a:uLnTx/>
                <a:uFillTx/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Retro AI</a:t>
            </a:r>
            <a:endParaRPr lang="en-US" sz="44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DDE2FF"/>
                </a:solidFill>
                <a:effectLst/>
                <a:uLnTx/>
                <a:uFillTx/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AI algorithms on the Commodore 64 </a:t>
            </a:r>
          </a:p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DDE2FF"/>
                </a:solidFill>
                <a:effectLst/>
                <a:uLnTx/>
                <a:uFillTx/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and how they apply to modern AI</a:t>
            </a:r>
          </a:p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36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DE2FF"/>
                </a:solidFill>
                <a:effectLst/>
                <a:uLnTx/>
                <a:uFillTx/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Rachel Appel </a:t>
            </a:r>
          </a:p>
          <a:p>
            <a:pPr marL="0" marR="0" lvl="0" indent="0" algn="ctr" defTabSz="914400" rtl="0" eaLnBrk="1" fontAlgn="auto" latinLnBrk="0" hangingPunct="1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DDE2FF"/>
                </a:solidFill>
                <a:effectLst/>
                <a:uLnTx/>
                <a:uFillTx/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rachel.appel@jetbrains.com</a:t>
            </a:r>
          </a:p>
        </p:txBody>
      </p:sp>
    </p:spTree>
    <p:extLst>
      <p:ext uri="{BB962C8B-B14F-4D97-AF65-F5344CB8AC3E}">
        <p14:creationId xmlns:p14="http://schemas.microsoft.com/office/powerpoint/2010/main" val="1411083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0226EB7-951C-BB91-4A66-8DB4F4F86C90}"/>
              </a:ext>
            </a:extLst>
          </p:cNvPr>
          <p:cNvSpPr txBox="1">
            <a:spLocks/>
          </p:cNvSpPr>
          <p:nvPr/>
        </p:nvSpPr>
        <p:spPr>
          <a:xfrm>
            <a:off x="1039773" y="28195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Towers of Hanoi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4417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240419-D354-9978-C71C-57FE8B69616E}"/>
              </a:ext>
            </a:extLst>
          </p:cNvPr>
          <p:cNvSpPr txBox="1">
            <a:spLocks/>
          </p:cNvSpPr>
          <p:nvPr/>
        </p:nvSpPr>
        <p:spPr>
          <a:xfrm>
            <a:off x="1039773" y="28195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The Knight’s Tour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1934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240419-D354-9978-C71C-57FE8B69616E}"/>
              </a:ext>
            </a:extLst>
          </p:cNvPr>
          <p:cNvSpPr txBox="1">
            <a:spLocks/>
          </p:cNvSpPr>
          <p:nvPr/>
        </p:nvSpPr>
        <p:spPr>
          <a:xfrm>
            <a:off x="1039773" y="28195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ELIZA like program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9181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240419-D354-9978-C71C-57FE8B69616E}"/>
              </a:ext>
            </a:extLst>
          </p:cNvPr>
          <p:cNvSpPr txBox="1">
            <a:spLocks/>
          </p:cNvSpPr>
          <p:nvPr/>
        </p:nvSpPr>
        <p:spPr>
          <a:xfrm>
            <a:off x="1039773" y="28195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Tic-tac Toe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56772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240419-D354-9978-C71C-57FE8B69616E}"/>
              </a:ext>
            </a:extLst>
          </p:cNvPr>
          <p:cNvSpPr txBox="1">
            <a:spLocks/>
          </p:cNvSpPr>
          <p:nvPr/>
        </p:nvSpPr>
        <p:spPr>
          <a:xfrm>
            <a:off x="1039773" y="28195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20 Questions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95161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CD27ED-1768-D108-7ABF-9E313A3C0F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10 PRINT "ANIMAL, MINERAL, VEGETABLE - 20 QUESTIONS"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20 PRINT "THINK OF AN OBJECT AND I WILL TRY TO GUESS IT."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30 PRINT "ANSWER MY QUESTIONS WITH YES OR NO."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40 D$="ANIMAL"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50 E$="MINERAL"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60 F$="VEGETABLE"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70 G(1)=1:G(2)=0:G(3)=0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80 DIM Q$(20), A$(20), B$(20)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90 Q$(1)="IS IT AN ANIMAL, MINERAL OR VEGETABLE?"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100 A$(1)="ANIMAL"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110 B$(1)="MINERAL"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120 REM QUESTIONS FOR ANIMAL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130 Q$(2)="DOES IT LIVE UNDERWATER?"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140 A$(2)="FISH"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150 B$(2)="DOG"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160 REM QUESTIONS FOR MINERAL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170 Q$(3)="IS IT A METAL?"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180 A$(3)="GOLD"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190 B$(3)="ROCK"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200 REM QUESTIONS FOR VEGETABLE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210 Q$(4)="IS IT A FRUIT?"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220 A$(4)="APPLE"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230 B$(4)="CARROT"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240 REM VARIABLES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250 N=1 : Q=1</a:t>
            </a:r>
          </a:p>
          <a:p>
            <a:endParaRPr lang="en-US" sz="1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260 PRINT Q$(1)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270 INPUT A$: IF A$="ANIMAL" THEN N=2 : GOSUB 300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280 IF A$="MINERAL" THEN N=3 : Q=3 : GOSUB 300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290 IF A$="VEGETABLE" THEN N=4 : Q=4 : GOSUB 300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300 FOR I=2 TO 20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310 PRINT Q$(Q)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320 INPUT A$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330 IF A$="YES" THEN NEXTQ=Q+1 ELSE NEXTQ=Q+2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340 IF NEXTQ&gt;20 THEN PRINT "I GIVE UP. PLEASE TELL ME WHAT IT WAS.": INPUT NEWITEM$: PRINT "THANK YOU! I WILL REMEMBER THAT.": Q$(Q)= "IS IT " + NEWITEM$ + " ? ": IF A$ = "YES" THEN A$(N)= NEWITEM$ ELSE B$(N)=NEWITEM$: GOSUB 300 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350 PRINT "IT IS A ";A$(NEXTQ)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360 INPUT A$: IF A$="YES" THEN PRINT "I GUESSED IT!" ELSE PRINT "OH NO! I WILL LEARN FROM THIS."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370 N=NEXTQ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380 GOTO 300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390 NEXT I</a:t>
            </a:r>
          </a:p>
          <a:p>
            <a:r>
              <a:rPr lang="en-US" sz="1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400 END</a:t>
            </a:r>
          </a:p>
        </p:txBody>
      </p:sp>
    </p:spTree>
    <p:extLst>
      <p:ext uri="{BB962C8B-B14F-4D97-AF65-F5344CB8AC3E}">
        <p14:creationId xmlns:p14="http://schemas.microsoft.com/office/powerpoint/2010/main" val="4060090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C240419-D354-9978-C71C-57FE8B69616E}"/>
              </a:ext>
            </a:extLst>
          </p:cNvPr>
          <p:cNvSpPr txBox="1">
            <a:spLocks/>
          </p:cNvSpPr>
          <p:nvPr/>
        </p:nvSpPr>
        <p:spPr>
          <a:xfrm>
            <a:off x="1039773" y="1562244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THANK YOU!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86159924-A70D-9CCD-A32D-A9B157BE5D91}"/>
              </a:ext>
            </a:extLst>
          </p:cNvPr>
          <p:cNvSpPr txBox="1">
            <a:spLocks/>
          </p:cNvSpPr>
          <p:nvPr/>
        </p:nvSpPr>
        <p:spPr>
          <a:xfrm>
            <a:off x="1244599" y="3668857"/>
            <a:ext cx="4927601" cy="228109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Rachel Appel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rachel@rachelappel.com</a:t>
            </a:r>
            <a:endParaRPr lang="en-US" dirty="0">
              <a:solidFill>
                <a:schemeClr val="bg2">
                  <a:lumMod val="90000"/>
                </a:schemeClr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C64 in the 1980’s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15142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19697-7ED8-5D36-DCB7-79C3B336F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  <a:ea typeface="+mn-ea"/>
                <a:cs typeface="+mn-cs"/>
              </a:rPr>
              <a:t>Delete this slide</a:t>
            </a:r>
            <a:endParaRPr lang="LID4096" sz="2800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96602-21E6-594A-7735-E868F1053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Things to point out for each program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What kind of AI is it (expert sys,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nlp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, etc..)</a:t>
            </a:r>
          </a:p>
          <a:p>
            <a:pPr>
              <a:buFontTx/>
              <a:buChar char="-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 techniques in it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-where it </a:t>
            </a:r>
            <a:r>
              <a:rPr lang="en-US" dirty="0">
                <a:solidFill>
                  <a:srgbClr val="D1D1D1"/>
                </a:solidFill>
                <a:latin typeface="Consolas" panose="020B0609020204030204" pitchFamily="49" charset="0"/>
              </a:rPr>
              <a:t>applies today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, types of programs, specific ones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-How it’s been affected by a lack of storage vs storage now, as well as with slow CPU/speed vs now, also cloud.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-for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cpu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, it’s about the time issue. Given enough time, sure a c64 can solve the problem. Or given enough CPU power.</a:t>
            </a:r>
          </a:p>
          <a:p>
            <a:pPr marL="0" indent="0">
              <a:buNone/>
            </a:pPr>
            <a:endParaRPr lang="LID4096" dirty="0">
              <a:solidFill>
                <a:schemeClr val="bg2">
                  <a:lumMod val="9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6788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C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045AF-BD4A-77A9-93E2-EE5EAAFB5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8673"/>
            <a:ext cx="10515600" cy="5878290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Start 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Define AI and set context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3 main areas: 	NLP 	Expert systems Problem solving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3 techniques: Algorithmic heuristic pattern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Talk about early programs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Evolution not revolution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AI uses throughout the decades (autocomplete, customer service by phone pushbutton, internet chat help, manufacturing, 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Sample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Sample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Sample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Sample 20 Questions</a:t>
            </a:r>
          </a:p>
        </p:txBody>
      </p:sp>
      <p:pic>
        <p:nvPicPr>
          <p:cNvPr id="2" name="Picture 4" descr="Computer Programming">
            <a:extLst>
              <a:ext uri="{FF2B5EF4-FFF2-40B4-BE49-F238E27FC236}">
                <a16:creationId xmlns:a16="http://schemas.microsoft.com/office/drawing/2014/main" id="{10B70FBD-6805-FE5E-FA9C-11265C25F4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24549" y="3512127"/>
            <a:ext cx="2078240" cy="3272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074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F75CDB-2557-7C3B-B326-F7EA0B094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003" y="1049285"/>
            <a:ext cx="3644787" cy="46946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859647-17D1-EFBD-1207-22E31B5AE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116" y="1049285"/>
            <a:ext cx="3162873" cy="468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129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EC072-5B40-93DC-1ED0-3084657C93D9}"/>
              </a:ext>
            </a:extLst>
          </p:cNvPr>
          <p:cNvSpPr txBox="1">
            <a:spLocks/>
          </p:cNvSpPr>
          <p:nvPr/>
        </p:nvSpPr>
        <p:spPr>
          <a:xfrm>
            <a:off x="1157639" y="1067552"/>
            <a:ext cx="9981824" cy="374318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“Artificial intelligence is the attempt to set machines to perform processing abilities normally associated only with cognitive human thought. It is artificial in the sense that it is a manufactured technique and may not have the same basis as human intelligence.”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“What is important is that the results of human and artificial intelligence are highly similar.”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“Artificial Intelligence is really more than that, though. It is the ability of the computer to better utilize the information that it contains.”</a:t>
            </a:r>
          </a:p>
        </p:txBody>
      </p:sp>
    </p:spTree>
    <p:extLst>
      <p:ext uri="{BB962C8B-B14F-4D97-AF65-F5344CB8AC3E}">
        <p14:creationId xmlns:p14="http://schemas.microsoft.com/office/powerpoint/2010/main" val="1187668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ild sitting at a desk writing on a book&#10;&#10;Description automatically generated">
            <a:extLst>
              <a:ext uri="{FF2B5EF4-FFF2-40B4-BE49-F238E27FC236}">
                <a16:creationId xmlns:a16="http://schemas.microsoft.com/office/drawing/2014/main" id="{A3549BD6-C15A-B0B1-38F0-FD6907E68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5919" y="2534858"/>
            <a:ext cx="2798715" cy="2798715"/>
          </a:xfrm>
          <a:prstGeom prst="rect">
            <a:avLst/>
          </a:prstGeom>
        </p:spPr>
      </p:pic>
      <p:pic>
        <p:nvPicPr>
          <p:cNvPr id="4" name="Picture 3" descr="A pixel art of a mouth with white speech bubbles&#10;&#10;Description automatically generated">
            <a:extLst>
              <a:ext uri="{FF2B5EF4-FFF2-40B4-BE49-F238E27FC236}">
                <a16:creationId xmlns:a16="http://schemas.microsoft.com/office/drawing/2014/main" id="{4EB4123C-7B04-A655-84B5-CFEDEF702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012" y="2565598"/>
            <a:ext cx="2773769" cy="2773769"/>
          </a:xfrm>
          <a:prstGeom prst="rect">
            <a:avLst/>
          </a:prstGeom>
        </p:spPr>
      </p:pic>
      <p:pic>
        <p:nvPicPr>
          <p:cNvPr id="5" name="Picture 4" descr="A person in a classroom&#10;&#10;Description automatically generated">
            <a:extLst>
              <a:ext uri="{FF2B5EF4-FFF2-40B4-BE49-F238E27FC236}">
                <a16:creationId xmlns:a16="http://schemas.microsoft.com/office/drawing/2014/main" id="{62A9A23A-D79C-0584-DA1A-3FF3DAE0B2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837" y="2565597"/>
            <a:ext cx="2773769" cy="2773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98D12-595D-A41D-016E-E0F7EC6BA7D3}"/>
              </a:ext>
            </a:extLst>
          </p:cNvPr>
          <p:cNvSpPr txBox="1"/>
          <p:nvPr/>
        </p:nvSpPr>
        <p:spPr>
          <a:xfrm>
            <a:off x="1452012" y="1105756"/>
            <a:ext cx="27737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Natural</a:t>
            </a:r>
            <a:b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</a:br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Language</a:t>
            </a:r>
            <a:b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</a:br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Processing</a:t>
            </a:r>
            <a:endParaRPr lang="LID4096" sz="2800" dirty="0">
              <a:solidFill>
                <a:schemeClr val="bg1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06854E-4FBC-60E6-D604-DA6A2719BF75}"/>
              </a:ext>
            </a:extLst>
          </p:cNvPr>
          <p:cNvSpPr txBox="1"/>
          <p:nvPr/>
        </p:nvSpPr>
        <p:spPr>
          <a:xfrm>
            <a:off x="7975919" y="1048953"/>
            <a:ext cx="274214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Problem-solving</a:t>
            </a:r>
            <a:b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</a:br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Systems</a:t>
            </a:r>
            <a:endParaRPr lang="LID4096" sz="2800" dirty="0">
              <a:solidFill>
                <a:schemeClr val="bg1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88FFF5-57E1-9682-E92A-9A34F7B337D3}"/>
              </a:ext>
            </a:extLst>
          </p:cNvPr>
          <p:cNvSpPr txBox="1"/>
          <p:nvPr/>
        </p:nvSpPr>
        <p:spPr>
          <a:xfrm>
            <a:off x="4648070" y="1479841"/>
            <a:ext cx="274214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Expert</a:t>
            </a:r>
            <a:b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</a:br>
            <a:r>
              <a:rPr lang="en-US" sz="2800" dirty="0">
                <a:solidFill>
                  <a:schemeClr val="bg1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Systems</a:t>
            </a:r>
            <a:endParaRPr lang="LID4096" sz="2800" dirty="0">
              <a:solidFill>
                <a:schemeClr val="bg1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34954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F9EA1-D5A8-00F8-291F-F7BB52390604}"/>
              </a:ext>
            </a:extLst>
          </p:cNvPr>
          <p:cNvSpPr txBox="1">
            <a:spLocks/>
          </p:cNvSpPr>
          <p:nvPr/>
        </p:nvSpPr>
        <p:spPr>
          <a:xfrm>
            <a:off x="1117474" y="97879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Algorithm: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“A process or set of rules to be followed in calculations or other problem-solving operations, especially by a computer.”</a:t>
            </a:r>
          </a:p>
          <a:p>
            <a:endParaRPr lang="en-US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-Oxford Languages Dictionary</a:t>
            </a:r>
            <a:endParaRPr lang="LID4096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0261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0F7B6-8419-C037-B88E-5275A5B36EFA}"/>
              </a:ext>
            </a:extLst>
          </p:cNvPr>
          <p:cNvSpPr txBox="1">
            <a:spLocks/>
          </p:cNvSpPr>
          <p:nvPr/>
        </p:nvSpPr>
        <p:spPr>
          <a:xfrm>
            <a:off x="1067926" y="924739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AI techniques:</a:t>
            </a:r>
          </a:p>
          <a:p>
            <a:endParaRPr lang="en-US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  <a:p>
            <a:pPr>
              <a:buFont typeface="Consolas" panose="020B0609020204030204" pitchFamily="49" charset="0"/>
              <a:buChar char="*"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Tree search (recursion)</a:t>
            </a:r>
          </a:p>
          <a:p>
            <a:pPr>
              <a:buFont typeface="Consolas" panose="020B0609020204030204" pitchFamily="49" charset="0"/>
              <a:buChar char="*"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Algorithmic (rule) Method </a:t>
            </a:r>
          </a:p>
          <a:p>
            <a:pPr>
              <a:buFont typeface="Consolas" panose="020B0609020204030204" pitchFamily="49" charset="0"/>
              <a:buChar char="*"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Heuristic method</a:t>
            </a:r>
          </a:p>
          <a:p>
            <a:pPr>
              <a:buFont typeface="Consolas" panose="020B0609020204030204" pitchFamily="49" charset="0"/>
              <a:buChar char="*"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Pattern searching</a:t>
            </a:r>
          </a:p>
          <a:p>
            <a:pPr>
              <a:buFont typeface="Consolas" panose="020B0609020204030204" pitchFamily="49" charset="0"/>
              <a:buChar char="*"/>
            </a:pPr>
            <a:r>
              <a:rPr lang="en-US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More…</a:t>
            </a:r>
            <a:endParaRPr lang="LID4096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296220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E80A0F7-3089-329C-15A1-5BBC3A03422B}"/>
              </a:ext>
            </a:extLst>
          </p:cNvPr>
          <p:cNvSpPr txBox="1">
            <a:spLocks/>
          </p:cNvSpPr>
          <p:nvPr/>
        </p:nvSpPr>
        <p:spPr>
          <a:xfrm>
            <a:off x="1039773" y="3053775"/>
            <a:ext cx="1011245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rgbClr val="DDE2FF"/>
                </a:solidFill>
                <a:latin typeface="Fixedsys Excelsior 3.01" panose="020B0600070702040204" pitchFamily="34" charset="-120"/>
                <a:ea typeface="Fixedsys Excelsior 3.01" panose="020B0600070702040204" pitchFamily="34" charset="-120"/>
                <a:cs typeface="Fixedsys Excelsior 3.01" panose="020B0600070702040204" pitchFamily="34" charset="-120"/>
              </a:rPr>
              <a:t>The AI Effect</a:t>
            </a:r>
            <a:endParaRPr lang="LID4096" sz="6000" dirty="0">
              <a:solidFill>
                <a:srgbClr val="DDE2FF"/>
              </a:solidFill>
              <a:latin typeface="Fixedsys Excelsior 3.01" panose="020B0600070702040204" pitchFamily="34" charset="-120"/>
              <a:ea typeface="Fixedsys Excelsior 3.01" panose="020B0600070702040204" pitchFamily="34" charset="-120"/>
              <a:cs typeface="Fixedsys Excelsior 3.01" panose="020B0600070702040204" pitchFamily="34" charset="-120"/>
            </a:endParaRPr>
          </a:p>
        </p:txBody>
      </p:sp>
      <p:pic>
        <p:nvPicPr>
          <p:cNvPr id="4" name="Picture 3" descr="A computer screen shot of a computer screen with a large round object&#10;&#10;Description automatically generated">
            <a:extLst>
              <a:ext uri="{FF2B5EF4-FFF2-40B4-BE49-F238E27FC236}">
                <a16:creationId xmlns:a16="http://schemas.microsoft.com/office/drawing/2014/main" id="{B175E74E-C95A-5DE9-7360-04443D3B3B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483" y="3521044"/>
            <a:ext cx="1976387" cy="1976387"/>
          </a:xfrm>
          <a:prstGeom prst="rect">
            <a:avLst/>
          </a:prstGeom>
        </p:spPr>
      </p:pic>
      <p:pic>
        <p:nvPicPr>
          <p:cNvPr id="5" name="Picture 4" descr="A cartoon of a device&#10;&#10;Description automatically generated">
            <a:extLst>
              <a:ext uri="{FF2B5EF4-FFF2-40B4-BE49-F238E27FC236}">
                <a16:creationId xmlns:a16="http://schemas.microsoft.com/office/drawing/2014/main" id="{A1CECA90-F698-81C7-7399-4E47AB18E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013" y="1404928"/>
            <a:ext cx="1981174" cy="1981174"/>
          </a:xfrm>
          <a:prstGeom prst="rect">
            <a:avLst/>
          </a:prstGeom>
        </p:spPr>
      </p:pic>
      <p:pic>
        <p:nvPicPr>
          <p:cNvPr id="6" name="Picture 5" descr="A pixel art of cars on a road&#10;&#10;Description automatically generated">
            <a:extLst>
              <a:ext uri="{FF2B5EF4-FFF2-40B4-BE49-F238E27FC236}">
                <a16:creationId xmlns:a16="http://schemas.microsoft.com/office/drawing/2014/main" id="{6E114BDA-3718-D24E-2FBD-C22B67AF57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504" y="3521045"/>
            <a:ext cx="1976386" cy="1976386"/>
          </a:xfrm>
          <a:prstGeom prst="rect">
            <a:avLst/>
          </a:prstGeom>
        </p:spPr>
      </p:pic>
      <p:pic>
        <p:nvPicPr>
          <p:cNvPr id="7" name="Picture 6" descr="A pixel art of two people playing chess&#10;&#10;Description automatically generated">
            <a:extLst>
              <a:ext uri="{FF2B5EF4-FFF2-40B4-BE49-F238E27FC236}">
                <a16:creationId xmlns:a16="http://schemas.microsoft.com/office/drawing/2014/main" id="{9A168AAF-8851-3EE0-0BE9-AD69F4426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0504" y="1404928"/>
            <a:ext cx="1976386" cy="1976386"/>
          </a:xfrm>
          <a:prstGeom prst="rect">
            <a:avLst/>
          </a:prstGeom>
        </p:spPr>
      </p:pic>
      <p:pic>
        <p:nvPicPr>
          <p:cNvPr id="8" name="Picture 7" descr="A pixelated cell phone with a colorful light&#10;&#10;Description automatically generated">
            <a:extLst>
              <a:ext uri="{FF2B5EF4-FFF2-40B4-BE49-F238E27FC236}">
                <a16:creationId xmlns:a16="http://schemas.microsoft.com/office/drawing/2014/main" id="{8796717A-C720-EE7B-E1B1-B3E042E0EF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0311" y="1367381"/>
            <a:ext cx="1971559" cy="1971559"/>
          </a:xfrm>
          <a:prstGeom prst="rect">
            <a:avLst/>
          </a:prstGeom>
        </p:spPr>
      </p:pic>
      <p:pic>
        <p:nvPicPr>
          <p:cNvPr id="9" name="Picture 8" descr="A computer screen with colorful text&#10;&#10;Description automatically generated">
            <a:extLst>
              <a:ext uri="{FF2B5EF4-FFF2-40B4-BE49-F238E27FC236}">
                <a16:creationId xmlns:a16="http://schemas.microsoft.com/office/drawing/2014/main" id="{DCE2C0BD-AD20-0387-3CF8-4DC7FFCA9A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74844" y="3521045"/>
            <a:ext cx="1976387" cy="197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5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ommodore 64">
  <a:themeElements>
    <a:clrScheme name="Commodore 64">
      <a:dk1>
        <a:srgbClr val="7385FF"/>
      </a:dk1>
      <a:lt1>
        <a:srgbClr val="FFFFFF"/>
      </a:lt1>
      <a:dk2>
        <a:srgbClr val="000000"/>
      </a:dk2>
      <a:lt2>
        <a:srgbClr val="2C3CEC"/>
      </a:lt2>
      <a:accent1>
        <a:srgbClr val="AF3C58"/>
      </a:accent1>
      <a:accent2>
        <a:srgbClr val="7EF3D6"/>
      </a:accent2>
      <a:accent3>
        <a:srgbClr val="AA40F5"/>
      </a:accent3>
      <a:accent4>
        <a:srgbClr val="61D532"/>
      </a:accent4>
      <a:accent5>
        <a:srgbClr val="FFFF46"/>
      </a:accent5>
      <a:accent6>
        <a:srgbClr val="B7FF86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21743</TotalTime>
  <Words>1317</Words>
  <Application>Microsoft Office PowerPoint</Application>
  <PresentationFormat>Widescreen</PresentationFormat>
  <Paragraphs>145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Fixedsys Excelsior 3.01</vt:lpstr>
      <vt:lpstr>Aptos</vt:lpstr>
      <vt:lpstr>Aptos Display</vt:lpstr>
      <vt:lpstr>Arial</vt:lpstr>
      <vt:lpstr>C64 Pro Mono</vt:lpstr>
      <vt:lpstr>Consolas</vt:lpstr>
      <vt:lpstr>inter-bold</vt:lpstr>
      <vt:lpstr>inter-regular</vt:lpstr>
      <vt:lpstr>JetBrains Sans</vt:lpstr>
      <vt:lpstr>Office Theme</vt:lpstr>
      <vt:lpstr>Commodore 64</vt:lpstr>
      <vt:lpstr>PowerPoint Presentation</vt:lpstr>
      <vt:lpstr>Delete this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Retro AI</dc:title>
  <dc:creator>Rachel Appel</dc:creator>
  <cp:lastModifiedBy>Rachel Appel</cp:lastModifiedBy>
  <cp:revision>61</cp:revision>
  <dcterms:created xsi:type="dcterms:W3CDTF">2024-05-19T09:19:15Z</dcterms:created>
  <dcterms:modified xsi:type="dcterms:W3CDTF">2024-09-17T19:13:52Z</dcterms:modified>
</cp:coreProperties>
</file>

<file path=docProps/thumbnail.jpeg>
</file>